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78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96362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outlineViewPr>
    <p:cViewPr>
      <p:scale>
        <a:sx n="33" d="100"/>
        <a:sy n="33" d="100"/>
      </p:scale>
      <p:origin x="0" y="-7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6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41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8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66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07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59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93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86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66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10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81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3A034-B107-4531-8894-7936DD6AB5C0}" type="datetimeFigureOut">
              <a:rPr lang="nl-NL" smtClean="0"/>
              <a:t>19-11-2023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6CAE9-91A0-4B17-B0F7-B35DCF90B7E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37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k.mascotlabelgroup.com/" TargetMode="External"/><Relationship Id="rId2" Type="http://schemas.openxmlformats.org/officeDocument/2006/relationships/hyperlink" Target="https://www.mascotlabelgroup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mascotlabelgroup.bandcamp.com/" TargetMode="External"/><Relationship Id="rId4" Type="http://schemas.openxmlformats.org/officeDocument/2006/relationships/hyperlink" Target="https://usa.mascotlabelgroup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6496"/>
          </a:xfrm>
        </p:spPr>
        <p:txBody>
          <a:bodyPr anchor="t"/>
          <a:lstStyle/>
          <a:p>
            <a:r>
              <a:rPr lang="nl-NL" b="1" dirty="0" smtClean="0"/>
              <a:t>Van opname naar draaitafel</a:t>
            </a:r>
            <a:endParaRPr lang="nl-NL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61607" y="3087149"/>
            <a:ext cx="159564" cy="33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1763086" y="3123649"/>
            <a:ext cx="8665828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4000" dirty="0" smtClean="0"/>
              <a:t>Marcel Burgstad – Mascot Label Group</a:t>
            </a:r>
            <a:endParaRPr lang="nl-NL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181301"/>
            <a:ext cx="9525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85" y="3820934"/>
            <a:ext cx="1453567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00" y="3820934"/>
            <a:ext cx="1440000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76" y="3820934"/>
            <a:ext cx="1440000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18" y="3820934"/>
            <a:ext cx="1440000" cy="14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753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/>
              <a:t>Een greep uit de </a:t>
            </a:r>
            <a:r>
              <a:rPr lang="nl-NL" sz="3600" b="1" dirty="0" smtClean="0"/>
              <a:t>artiestenstal</a:t>
            </a:r>
            <a:br>
              <a:rPr lang="nl-NL" sz="3600" b="1" dirty="0" smtClean="0"/>
            </a:br>
            <a:r>
              <a:rPr lang="nl-NL" sz="3600" b="1" dirty="0" smtClean="0"/>
              <a:t>Distributed Labels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94" y="1464906"/>
            <a:ext cx="5198706" cy="4712057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Favored Nations</a:t>
            </a:r>
          </a:p>
          <a:p>
            <a:r>
              <a:rPr lang="nl-NL" dirty="0" smtClean="0"/>
              <a:t>Steve Vai</a:t>
            </a:r>
          </a:p>
          <a:p>
            <a:endParaRPr lang="nl-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4906"/>
            <a:ext cx="5181600" cy="4712057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Surfdog Records</a:t>
            </a:r>
          </a:p>
          <a:p>
            <a:r>
              <a:rPr lang="nl-NL" dirty="0" smtClean="0"/>
              <a:t>Brian Setzer</a:t>
            </a:r>
          </a:p>
          <a:p>
            <a:r>
              <a:rPr lang="nl-NL" dirty="0" smtClean="0"/>
              <a:t>Stray Cats</a:t>
            </a:r>
            <a:endParaRPr lang="nl-NL" dirty="0"/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40" y="382093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 smtClean="0"/>
              <a:t>Webstores – Worldwide / UK /US</a:t>
            </a:r>
            <a:endParaRPr lang="nl-NL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nl-NL" sz="2400" dirty="0" smtClean="0">
                <a:hlinkClick r:id="rId2"/>
              </a:rPr>
              <a:t>https://www.mascotlabelgroup.com</a:t>
            </a:r>
            <a:endParaRPr lang="nl-NL" sz="2400" dirty="0" smtClean="0"/>
          </a:p>
          <a:p>
            <a:r>
              <a:rPr lang="nl-NL" sz="2400" dirty="0" smtClean="0">
                <a:hlinkClick r:id="rId3"/>
              </a:rPr>
              <a:t>https://uk.mascotlabelgroup.com</a:t>
            </a:r>
            <a:endParaRPr lang="nl-NL" sz="2400" dirty="0" smtClean="0"/>
          </a:p>
          <a:p>
            <a:r>
              <a:rPr lang="nl-NL" sz="2400" dirty="0" smtClean="0">
                <a:hlinkClick r:id="rId4"/>
              </a:rPr>
              <a:t>https://usa.mascotlabelgroup.com</a:t>
            </a:r>
            <a:endParaRPr lang="nl-NL" sz="2400" dirty="0" smtClean="0"/>
          </a:p>
          <a:p>
            <a:r>
              <a:rPr lang="nl-NL" sz="2400" dirty="0" smtClean="0">
                <a:hlinkClick r:id="rId5"/>
              </a:rPr>
              <a:t>https://mascotlabelgroup.bandcamp.com</a:t>
            </a:r>
            <a:endParaRPr lang="nl-NL" sz="2400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977" y="1347947"/>
            <a:ext cx="503382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1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nl-NL" dirty="0" smtClean="0"/>
              <a:t>Opname muziek – Mixen – Masteren – CD &amp; Vinyl Masters</a:t>
            </a:r>
          </a:p>
          <a:p>
            <a:r>
              <a:rPr lang="nl-NL" dirty="0" smtClean="0"/>
              <a:t>CD Masters – DDP</a:t>
            </a:r>
          </a:p>
          <a:p>
            <a:r>
              <a:rPr lang="nl-NL" dirty="0" smtClean="0"/>
              <a:t>Digitale Masters – WAV Files</a:t>
            </a:r>
          </a:p>
          <a:p>
            <a:r>
              <a:rPr lang="nl-NL" dirty="0" smtClean="0"/>
              <a:t>Vinyl Masters – WAV Files</a:t>
            </a:r>
          </a:p>
          <a:p>
            <a:r>
              <a:rPr lang="nl-NL" dirty="0" smtClean="0"/>
              <a:t>Audio </a:t>
            </a:r>
            <a:r>
              <a:rPr lang="nl-NL" dirty="0" smtClean="0"/>
              <a:t>resolutie</a:t>
            </a:r>
          </a:p>
          <a:p>
            <a:r>
              <a:rPr lang="nl-NL" dirty="0" smtClean="0"/>
              <a:t>Fabrieken: MPO (Frankrijk) en Takt (Oostenrijk)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991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2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823925"/>
          </a:xfrm>
        </p:spPr>
        <p:txBody>
          <a:bodyPr anchor="t">
            <a:normAutofit/>
          </a:bodyPr>
          <a:lstStyle/>
          <a:p>
            <a:r>
              <a:rPr lang="nl-NL" sz="2400" dirty="0" smtClean="0"/>
              <a:t>Lacquers – De muziek wordt minutieus op</a:t>
            </a:r>
            <a:br>
              <a:rPr lang="nl-NL" sz="2400" dirty="0" smtClean="0"/>
            </a:br>
            <a:r>
              <a:rPr lang="nl-NL" sz="2400" dirty="0" smtClean="0"/>
              <a:t>een aluminium schijf ingegroefd.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De lacquer wordt behandeld met</a:t>
            </a:r>
            <a:br>
              <a:rPr lang="nl-NL" sz="2400" dirty="0" smtClean="0"/>
            </a:br>
            <a:r>
              <a:rPr lang="nl-NL" sz="2400" dirty="0" smtClean="0"/>
              <a:t>gedemineraliseerd water en zilvernitraat,</a:t>
            </a:r>
            <a:br>
              <a:rPr lang="nl-NL" sz="2400" dirty="0" smtClean="0"/>
            </a:br>
            <a:r>
              <a:rPr lang="nl-NL" sz="2400" dirty="0" smtClean="0"/>
              <a:t>zodat er geleiding plaats kan vinden van de audio</a:t>
            </a:r>
            <a:br>
              <a:rPr lang="nl-NL" sz="2400" dirty="0" smtClean="0"/>
            </a:br>
            <a:r>
              <a:rPr lang="nl-NL" sz="2400" dirty="0" smtClean="0"/>
              <a:t>naar de naald.</a:t>
            </a:r>
          </a:p>
          <a:p>
            <a:endParaRPr lang="nl-N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224" y="1399592"/>
            <a:ext cx="2880576" cy="2160000"/>
          </a:xfrm>
          <a:prstGeom prst="rect">
            <a:avLst/>
          </a:prstGeom>
        </p:spPr>
      </p:pic>
      <p:pic>
        <p:nvPicPr>
          <p:cNvPr id="1026" name="Picture 2" descr="http://www.gzvinyl.com/Files/Manufacturing/Metalwork_Lacquer_Silver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5280025"/>
            <a:ext cx="2877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224" y="3923707"/>
            <a:ext cx="287616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382" y="3860704"/>
            <a:ext cx="3048006" cy="2286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382" y="1399592"/>
            <a:ext cx="3048006" cy="228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2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823925"/>
          </a:xfrm>
        </p:spPr>
        <p:txBody>
          <a:bodyPr anchor="ctr">
            <a:normAutofit/>
          </a:bodyPr>
          <a:lstStyle/>
          <a:p>
            <a:r>
              <a:rPr lang="nl-NL" sz="2400" dirty="0" smtClean="0"/>
              <a:t>De lacquer met zilvernitraat coating wordt in</a:t>
            </a:r>
            <a:br>
              <a:rPr lang="nl-NL" sz="2400" dirty="0" smtClean="0"/>
            </a:br>
            <a:r>
              <a:rPr lang="nl-NL" sz="2400" dirty="0" smtClean="0"/>
              <a:t>een bad met een nikkelsolutie (-) gedaan,</a:t>
            </a:r>
            <a:br>
              <a:rPr lang="nl-NL" sz="2400" dirty="0" smtClean="0"/>
            </a:br>
            <a:r>
              <a:rPr lang="nl-NL" sz="2400" dirty="0" smtClean="0"/>
              <a:t>waarna er een stroom doorheen wordt gestuurd.</a:t>
            </a:r>
          </a:p>
          <a:p>
            <a:r>
              <a:rPr lang="nl-NL" sz="2400" dirty="0" smtClean="0"/>
              <a:t>De lacquer fungeert als kathode (+), zodat er een</a:t>
            </a:r>
            <a:br>
              <a:rPr lang="nl-NL" sz="2400" dirty="0" smtClean="0"/>
            </a:br>
            <a:r>
              <a:rPr lang="nl-NL" sz="2400" dirty="0" smtClean="0"/>
              <a:t>nikkel</a:t>
            </a:r>
            <a:r>
              <a:rPr lang="nl-NL" sz="2400" dirty="0"/>
              <a:t> </a:t>
            </a:r>
            <a:r>
              <a:rPr lang="nl-NL" sz="2400" dirty="0" smtClean="0"/>
              <a:t>laag op de plaat ontstaat.</a:t>
            </a:r>
          </a:p>
          <a:p>
            <a:r>
              <a:rPr lang="nl-NL" sz="2400" dirty="0" smtClean="0"/>
              <a:t>Dit proces heet ‘electroplating’.</a:t>
            </a:r>
          </a:p>
          <a:p>
            <a:r>
              <a:rPr lang="nl-NL" sz="2400" dirty="0" smtClean="0"/>
              <a:t>Hoe langer dit proces duurt, hoe dikker de nikkellaag</a:t>
            </a:r>
            <a:br>
              <a:rPr lang="nl-NL" sz="2400" dirty="0" smtClean="0"/>
            </a:br>
            <a:r>
              <a:rPr lang="nl-NL" sz="2400" dirty="0" smtClean="0"/>
              <a:t>op de plaat.</a:t>
            </a:r>
          </a:p>
          <a:p>
            <a:r>
              <a:rPr lang="nl-NL" sz="2400" dirty="0" smtClean="0"/>
              <a:t>Het resultaat is een negatieve versie van de originele</a:t>
            </a:r>
            <a:br>
              <a:rPr lang="nl-NL" sz="2400" dirty="0" smtClean="0"/>
            </a:br>
            <a:r>
              <a:rPr lang="nl-NL" sz="2400" dirty="0" smtClean="0"/>
              <a:t>lacquer, de zg. ‘father’. Dit is de versie die wordt gebruikt</a:t>
            </a:r>
            <a:br>
              <a:rPr lang="nl-NL" sz="2400" dirty="0" smtClean="0"/>
            </a:br>
            <a:r>
              <a:rPr lang="nl-NL" sz="2400" dirty="0" smtClean="0"/>
              <a:t>om meerdere ‘mothers’ te maken.</a:t>
            </a:r>
          </a:p>
        </p:txBody>
      </p:sp>
      <p:pic>
        <p:nvPicPr>
          <p:cNvPr id="1026" name="Picture 2" descr="http://www.gzvinyl.com/Files/Manufacturing/Metalwork_Lacquer_Silver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5280025"/>
            <a:ext cx="2877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94" y="2598737"/>
            <a:ext cx="3048006" cy="228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2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823925"/>
          </a:xfrm>
        </p:spPr>
        <p:txBody>
          <a:bodyPr anchor="ctr">
            <a:normAutofit/>
          </a:bodyPr>
          <a:lstStyle/>
          <a:p>
            <a:r>
              <a:rPr lang="nl-NL" sz="2400" dirty="0" smtClean="0"/>
              <a:t>De ‘father’ wordt wederom in een nikkelbad gedaan, en</a:t>
            </a:r>
            <a:br>
              <a:rPr lang="nl-NL" sz="2400" dirty="0" smtClean="0"/>
            </a:br>
            <a:r>
              <a:rPr lang="nl-NL" sz="2400" dirty="0" smtClean="0"/>
              <a:t>het ‘electroplating’ proces wordt opnieuw uitgevoerd.</a:t>
            </a:r>
          </a:p>
          <a:p>
            <a:r>
              <a:rPr lang="nl-NL" sz="2400" dirty="0" smtClean="0"/>
              <a:t>Nu ontstaat een ‘mother’ disc, die weer een positief</a:t>
            </a:r>
            <a:br>
              <a:rPr lang="nl-NL" sz="2400" dirty="0" smtClean="0"/>
            </a:br>
            <a:r>
              <a:rPr lang="nl-NL" sz="2400" dirty="0" smtClean="0"/>
              <a:t>image is van de originele lacquer. Deze heeft ook groeven</a:t>
            </a:r>
            <a:br>
              <a:rPr lang="nl-NL" sz="2400" dirty="0" smtClean="0"/>
            </a:br>
            <a:r>
              <a:rPr lang="nl-NL" sz="2400" dirty="0" smtClean="0"/>
              <a:t>en is afspeelbaar.</a:t>
            </a:r>
          </a:p>
          <a:p>
            <a:r>
              <a:rPr lang="nl-NL" sz="2400" dirty="0" smtClean="0"/>
              <a:t>De ‘mother’ disc wordt in een andere nikkelsolutie</a:t>
            </a:r>
            <a:br>
              <a:rPr lang="nl-NL" sz="2400" dirty="0" smtClean="0"/>
            </a:br>
            <a:r>
              <a:rPr lang="nl-NL" sz="2400" dirty="0" smtClean="0"/>
              <a:t>gedaan, en een hogere stroom wordt er door gestuurd.</a:t>
            </a:r>
          </a:p>
        </p:txBody>
      </p:sp>
      <p:pic>
        <p:nvPicPr>
          <p:cNvPr id="1026" name="Picture 2" descr="http://www.gzvinyl.com/Files/Manufacturing/Metalwork_Lacquer_Silver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5280025"/>
            <a:ext cx="2877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6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970" y="3860709"/>
            <a:ext cx="3048001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006" y="1399597"/>
            <a:ext cx="3048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2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823925"/>
          </a:xfrm>
        </p:spPr>
        <p:txBody>
          <a:bodyPr anchor="ctr">
            <a:normAutofit/>
          </a:bodyPr>
          <a:lstStyle/>
          <a:p>
            <a:r>
              <a:rPr lang="nl-NL" sz="2400" dirty="0" smtClean="0"/>
              <a:t>Het resultaat is een ‘stamper’ (die weer een negatief is</a:t>
            </a:r>
            <a:br>
              <a:rPr lang="nl-NL" sz="2400" dirty="0" smtClean="0"/>
            </a:br>
            <a:r>
              <a:rPr lang="nl-NL" sz="2400" dirty="0" smtClean="0"/>
              <a:t>van de originele lacquer).</a:t>
            </a:r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sz="2400" dirty="0" smtClean="0"/>
              <a:t>Met een stamper kunnen ongeveer 1000 LP’s worden</a:t>
            </a:r>
            <a:br>
              <a:rPr lang="nl-NL" sz="2400" dirty="0" smtClean="0"/>
            </a:br>
            <a:r>
              <a:rPr lang="nl-NL" sz="2400" dirty="0" smtClean="0"/>
              <a:t>geperst.</a:t>
            </a:r>
          </a:p>
        </p:txBody>
      </p:sp>
      <p:pic>
        <p:nvPicPr>
          <p:cNvPr id="1026" name="Picture 2" descr="http://www.gzvinyl.com/Files/Manufacturing/Metalwork_Lacquer_Silver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5280025"/>
            <a:ext cx="2877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8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3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823925"/>
          </a:xfrm>
        </p:spPr>
        <p:txBody>
          <a:bodyPr anchor="t">
            <a:normAutofit/>
          </a:bodyPr>
          <a:lstStyle/>
          <a:p>
            <a:r>
              <a:rPr lang="nl-NL" dirty="0" smtClean="0"/>
              <a:t>Testpersing</a:t>
            </a:r>
          </a:p>
          <a:p>
            <a:pPr lvl="1"/>
            <a:r>
              <a:rPr lang="nl-NL" dirty="0" smtClean="0"/>
              <a:t>Dit zijn de eerste LP’s die met een stamper worden gemaakt.</a:t>
            </a:r>
          </a:p>
          <a:p>
            <a:pPr lvl="1"/>
            <a:r>
              <a:rPr lang="nl-NL" dirty="0" smtClean="0"/>
              <a:t>Kwaliteitscontrole door zowel fabriek als het label.</a:t>
            </a:r>
          </a:p>
          <a:p>
            <a:pPr lvl="1"/>
            <a:r>
              <a:rPr lang="nl-NL" dirty="0" smtClean="0"/>
              <a:t>Als een TP akkoord is bevonden, dan wordt het productieproces gestart</a:t>
            </a:r>
          </a:p>
          <a:p>
            <a:pPr lvl="1"/>
            <a:r>
              <a:rPr lang="nl-NL" dirty="0" smtClean="0"/>
              <a:t>Zo niet, dan begint het proces weer vanaf de ‘father’.</a:t>
            </a:r>
          </a:p>
        </p:txBody>
      </p:sp>
      <p:pic>
        <p:nvPicPr>
          <p:cNvPr id="1026" name="Picture 2" descr="http://www.gzvinyl.com/Files/Manufacturing/Metalwork_Lacquer_Silver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5280025"/>
            <a:ext cx="2877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4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823925"/>
          </a:xfrm>
        </p:spPr>
        <p:txBody>
          <a:bodyPr anchor="t">
            <a:normAutofit/>
          </a:bodyPr>
          <a:lstStyle/>
          <a:p>
            <a:r>
              <a:rPr lang="nl-NL" dirty="0" smtClean="0"/>
              <a:t>Artwork</a:t>
            </a:r>
          </a:p>
          <a:p>
            <a:pPr lvl="1"/>
            <a:r>
              <a:rPr lang="nl-NL" dirty="0" smtClean="0"/>
              <a:t>Aangeleverd door artiest</a:t>
            </a:r>
            <a:r>
              <a:rPr lang="nl-NL" dirty="0"/>
              <a:t> </a:t>
            </a:r>
            <a:r>
              <a:rPr lang="nl-NL" dirty="0" smtClean="0"/>
              <a:t>of gemaakt door art department van Mascot</a:t>
            </a:r>
            <a:br>
              <a:rPr lang="nl-NL" dirty="0" smtClean="0"/>
            </a:br>
            <a:r>
              <a:rPr lang="nl-NL" dirty="0" smtClean="0"/>
              <a:t>(in overleg met artiest).</a:t>
            </a:r>
          </a:p>
          <a:p>
            <a:pPr lvl="1"/>
            <a:r>
              <a:rPr lang="nl-NL" dirty="0" smtClean="0"/>
              <a:t>Kwaliteitscontrole voordat artwork naar fabriek gaat.</a:t>
            </a:r>
          </a:p>
          <a:p>
            <a:pPr lvl="1"/>
            <a:r>
              <a:rPr lang="nl-NL" dirty="0" smtClean="0"/>
              <a:t>Hoezen worden door vinyl fabriek gedrukt.</a:t>
            </a:r>
            <a:endParaRPr lang="nl-NL" dirty="0"/>
          </a:p>
          <a:p>
            <a:pPr lvl="1"/>
            <a:endParaRPr lang="nl-NL" dirty="0" smtClean="0"/>
          </a:p>
          <a:p>
            <a:r>
              <a:rPr lang="nl-NL" dirty="0" smtClean="0"/>
              <a:t>De geperste LP’s worden in de hoezen gedaan. Dit is een volledig geautomatiseerd proces</a:t>
            </a:r>
          </a:p>
          <a:p>
            <a:r>
              <a:rPr lang="nl-NL" dirty="0" smtClean="0"/>
              <a:t>Albums worden geseald.</a:t>
            </a:r>
          </a:p>
          <a:p>
            <a:r>
              <a:rPr lang="nl-NL" dirty="0" smtClean="0"/>
              <a:t>Evt. sticker op de voor- en/of achterkant.</a:t>
            </a:r>
          </a:p>
        </p:txBody>
      </p:sp>
      <p:pic>
        <p:nvPicPr>
          <p:cNvPr id="1026" name="Picture 2" descr="http://www.gzvinyl.com/Files/Manufacturing/Metalwork_Lacquer_Silver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5280025"/>
            <a:ext cx="2877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9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 smtClean="0"/>
              <a:t>Het vinyl proces – Van aanleveren tot compleet product</a:t>
            </a:r>
            <a:br>
              <a:rPr lang="nl-NL" sz="3600" b="1" dirty="0" smtClean="0"/>
            </a:br>
            <a:r>
              <a:rPr lang="nl-NL" sz="3600" b="1" dirty="0" smtClean="0"/>
              <a:t>Fase 5</a:t>
            </a:r>
            <a:endParaRPr lang="nl-NL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823925"/>
          </a:xfrm>
        </p:spPr>
        <p:txBody>
          <a:bodyPr anchor="t">
            <a:normAutofit/>
          </a:bodyPr>
          <a:lstStyle/>
          <a:p>
            <a:r>
              <a:rPr lang="nl-NL" dirty="0" smtClean="0"/>
              <a:t>Productie:</a:t>
            </a:r>
          </a:p>
          <a:p>
            <a:pPr lvl="1"/>
            <a:r>
              <a:rPr lang="nl-NL" dirty="0" smtClean="0"/>
              <a:t>Hoeveel stuks?</a:t>
            </a:r>
          </a:p>
          <a:p>
            <a:pPr lvl="1"/>
            <a:r>
              <a:rPr lang="nl-NL" dirty="0" smtClean="0"/>
              <a:t>Welke kleur</a:t>
            </a:r>
            <a:r>
              <a:rPr lang="nl-NL" dirty="0" smtClean="0"/>
              <a:t>?</a:t>
            </a:r>
          </a:p>
          <a:p>
            <a:pPr lvl="2"/>
            <a:r>
              <a:rPr lang="nl-NL" dirty="0" smtClean="0"/>
              <a:t>Solid / Transparent / Splatter / Marble</a:t>
            </a:r>
            <a:endParaRPr lang="nl-NL" dirty="0" smtClean="0"/>
          </a:p>
          <a:p>
            <a:pPr lvl="1"/>
            <a:r>
              <a:rPr lang="nl-NL" dirty="0" smtClean="0"/>
              <a:t>Meerdere </a:t>
            </a:r>
            <a:r>
              <a:rPr lang="nl-NL" dirty="0" smtClean="0"/>
              <a:t>versies?</a:t>
            </a:r>
          </a:p>
          <a:p>
            <a:pPr lvl="1"/>
            <a:r>
              <a:rPr lang="nl-NL" dirty="0" smtClean="0"/>
              <a:t>Gatefold / Single sleeve?</a:t>
            </a:r>
          </a:p>
          <a:p>
            <a:pPr lvl="1"/>
            <a:r>
              <a:rPr lang="nl-NL" dirty="0" smtClean="0"/>
              <a:t>Binnenhoes?</a:t>
            </a:r>
          </a:p>
          <a:p>
            <a:pPr lvl="1"/>
            <a:r>
              <a:rPr lang="nl-NL" dirty="0" smtClean="0"/>
              <a:t>Picture Disc?</a:t>
            </a:r>
          </a:p>
          <a:p>
            <a:pPr lvl="1"/>
            <a:r>
              <a:rPr lang="nl-NL" dirty="0" smtClean="0"/>
              <a:t>Aparte </a:t>
            </a:r>
            <a:r>
              <a:rPr lang="nl-NL" dirty="0" smtClean="0"/>
              <a:t>formaten – Box sets etc.</a:t>
            </a:r>
          </a:p>
          <a:p>
            <a:r>
              <a:rPr lang="nl-NL" dirty="0" smtClean="0"/>
              <a:t>Distributie</a:t>
            </a:r>
          </a:p>
          <a:p>
            <a:r>
              <a:rPr lang="nl-NL" dirty="0" smtClean="0"/>
              <a:t>Webstore / Platenzaak</a:t>
            </a:r>
          </a:p>
          <a:p>
            <a:endParaRPr lang="nl-NL" dirty="0" smtClean="0"/>
          </a:p>
        </p:txBody>
      </p:sp>
      <p:pic>
        <p:nvPicPr>
          <p:cNvPr id="1026" name="Picture 2" descr="http://www.gzvinyl.com/Files/Manufacturing/Metalwork_Lacquer_Silver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5280025"/>
            <a:ext cx="287750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1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000" b="1" dirty="0" smtClean="0"/>
              <a:t>Wie en wat is Mascot Label Group?</a:t>
            </a:r>
            <a:endParaRPr lang="nl-NL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Platenmaatschappij</a:t>
            </a:r>
          </a:p>
          <a:p>
            <a:r>
              <a:rPr lang="nl-NL" dirty="0" smtClean="0"/>
              <a:t>Begonnen in 1989 met Provogue</a:t>
            </a:r>
          </a:p>
          <a:p>
            <a:r>
              <a:rPr lang="nl-NL" dirty="0" smtClean="0"/>
              <a:t>Kantoren in Nederland, USA, UK, Duitsland, Italië, Zweden, Frankrijk</a:t>
            </a:r>
          </a:p>
          <a:p>
            <a:r>
              <a:rPr lang="nl-NL" dirty="0" smtClean="0"/>
              <a:t>30 medewerkers</a:t>
            </a:r>
          </a:p>
          <a:p>
            <a:r>
              <a:rPr lang="nl-NL" dirty="0" smtClean="0"/>
              <a:t>Labels:</a:t>
            </a:r>
          </a:p>
          <a:p>
            <a:pPr lvl="1"/>
            <a:r>
              <a:rPr lang="nl-NL" dirty="0" smtClean="0"/>
              <a:t>Provogue (Blues)</a:t>
            </a:r>
          </a:p>
          <a:p>
            <a:pPr lvl="1"/>
            <a:r>
              <a:rPr lang="nl-NL" dirty="0" smtClean="0"/>
              <a:t>Mascot Records (Rock / Metal)</a:t>
            </a:r>
          </a:p>
          <a:p>
            <a:pPr lvl="1"/>
            <a:r>
              <a:rPr lang="nl-NL" dirty="0" smtClean="0"/>
              <a:t>Music Theories Recordings (Prog / Metal)</a:t>
            </a:r>
          </a:p>
          <a:p>
            <a:pPr lvl="1"/>
            <a:r>
              <a:rPr lang="nl-NL" dirty="0" smtClean="0"/>
              <a:t>The Players Club (Gitaristen)</a:t>
            </a:r>
          </a:p>
          <a:p>
            <a:pPr lvl="1"/>
            <a:r>
              <a:rPr lang="nl-NL" dirty="0" smtClean="0"/>
              <a:t>The Funk Garage (Funk / Soul)</a:t>
            </a:r>
          </a:p>
          <a:p>
            <a:pPr lvl="1"/>
            <a:r>
              <a:rPr lang="nl-NL" dirty="0" smtClean="0"/>
              <a:t>Cool Green Recordings (Alternative)</a:t>
            </a:r>
          </a:p>
          <a:p>
            <a:pPr lvl="1"/>
            <a:r>
              <a:rPr lang="nl-NL" dirty="0" smtClean="0"/>
              <a:t>Distributie van Favored Nations en Surfdog Records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16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Dit was het!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Bedankt voor de uitnodiging.</a:t>
            </a:r>
          </a:p>
          <a:p>
            <a:endParaRPr lang="nl-NL" dirty="0"/>
          </a:p>
          <a:p>
            <a:r>
              <a:rPr lang="nl-NL" dirty="0" smtClean="0"/>
              <a:t>Vragen? Stel ze, en misschien heb ik zelfs een antwoord! ;-)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932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Kortingscode: audioclub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10% op nieuwe releases en pre-orders</a:t>
            </a:r>
          </a:p>
          <a:p>
            <a:r>
              <a:rPr lang="nl-NL" dirty="0" smtClean="0"/>
              <a:t>Geldig van 06-12-2023 t/m 31-01-2024</a:t>
            </a:r>
          </a:p>
          <a:p>
            <a:endParaRPr lang="nl-NL" dirty="0"/>
          </a:p>
          <a:p>
            <a:r>
              <a:rPr lang="nl-NL" dirty="0" smtClean="0"/>
              <a:t>https://www.mascotlabelgroup.com/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74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360000"/>
            <a:ext cx="6120000" cy="9000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Een greep uit de artiestenstal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0931"/>
            <a:ext cx="10515600" cy="4796032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Volbeat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Black Stone Cherry</a:t>
            </a:r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12" y="1380931"/>
            <a:ext cx="216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28" y="1380931"/>
            <a:ext cx="2160000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4" y="1380931"/>
            <a:ext cx="2181356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69" y="4016963"/>
            <a:ext cx="2150443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28" y="4016963"/>
            <a:ext cx="21600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0" y="4016963"/>
            <a:ext cx="21600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36" y="499715"/>
            <a:ext cx="2880000" cy="6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359999"/>
            <a:ext cx="6206412" cy="900000"/>
          </a:xfrm>
        </p:spPr>
        <p:txBody>
          <a:bodyPr>
            <a:noAutofit/>
          </a:bodyPr>
          <a:lstStyle/>
          <a:p>
            <a:r>
              <a:rPr lang="nl-NL" sz="4000" b="1" dirty="0"/>
              <a:t>Een greep uit de </a:t>
            </a:r>
            <a:r>
              <a:rPr lang="nl-NL" sz="4000" b="1" dirty="0" smtClean="0"/>
              <a:t>artiestenstal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4906"/>
            <a:ext cx="5181600" cy="4712057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DeWolff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The Georgia</a:t>
            </a:r>
            <a:br>
              <a:rPr lang="nl-NL" dirty="0" smtClean="0"/>
            </a:br>
            <a:r>
              <a:rPr lang="nl-NL" dirty="0" smtClean="0"/>
              <a:t>Thunderbolts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King Falcon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4906"/>
            <a:ext cx="5181600" cy="4712057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/>
              <a:t>P</a:t>
            </a:r>
            <a:r>
              <a:rPr lang="nl-NL" dirty="0" smtClean="0"/>
              <a:t>.O.D.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VOLA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Conquer Divide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1464906"/>
            <a:ext cx="1440000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3175494"/>
            <a:ext cx="1440000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4797697"/>
            <a:ext cx="1440000" cy="14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0" y="3175494"/>
            <a:ext cx="1440000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4797697"/>
            <a:ext cx="1440000" cy="14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0" y="1464906"/>
            <a:ext cx="144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36" y="499715"/>
            <a:ext cx="2880000" cy="6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360000"/>
            <a:ext cx="6120000" cy="900000"/>
          </a:xfrm>
        </p:spPr>
        <p:txBody>
          <a:bodyPr>
            <a:normAutofit/>
          </a:bodyPr>
          <a:lstStyle/>
          <a:p>
            <a:r>
              <a:rPr lang="nl-NL" sz="4000" b="1" dirty="0" smtClean="0"/>
              <a:t>Een greep uit de artiestenstal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0931"/>
            <a:ext cx="10515600" cy="4796032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Joe Bonamassa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Beth Hart</a:t>
            </a:r>
          </a:p>
          <a:p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69" y="1380931"/>
            <a:ext cx="216000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70" y="1380931"/>
            <a:ext cx="2173758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0" y="1380931"/>
            <a:ext cx="216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69" y="4016963"/>
            <a:ext cx="2160000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87" y="4016963"/>
            <a:ext cx="2177524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08" y="4016963"/>
            <a:ext cx="2178292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00" y="500400"/>
            <a:ext cx="1898336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360000"/>
            <a:ext cx="6206412" cy="903753"/>
          </a:xfrm>
        </p:spPr>
        <p:txBody>
          <a:bodyPr>
            <a:noAutofit/>
          </a:bodyPr>
          <a:lstStyle/>
          <a:p>
            <a:r>
              <a:rPr lang="nl-NL" sz="4000" b="1" dirty="0"/>
              <a:t>Een greep uit de </a:t>
            </a:r>
            <a:r>
              <a:rPr lang="nl-NL" sz="4000" b="1" dirty="0" smtClean="0"/>
              <a:t>artiestenstal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4906"/>
            <a:ext cx="5181600" cy="4712057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Connor Selby</a:t>
            </a:r>
            <a:br>
              <a:rPr lang="nl-NL" dirty="0" smtClean="0"/>
            </a:b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Eric Gales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Gov’t Mule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4906"/>
            <a:ext cx="5181600" cy="4712057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Kenny Wayne</a:t>
            </a:r>
            <a:br>
              <a:rPr lang="nl-NL" dirty="0" smtClean="0"/>
            </a:br>
            <a:r>
              <a:rPr lang="nl-NL" dirty="0" smtClean="0"/>
              <a:t>Shepherd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Walter Trout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Warren Haynes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1464906"/>
            <a:ext cx="1440000" cy="14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3100934"/>
            <a:ext cx="1440000" cy="14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4736962"/>
            <a:ext cx="1440000" cy="14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0" y="1464906"/>
            <a:ext cx="1440000" cy="14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3100934"/>
            <a:ext cx="1440000" cy="144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4736962"/>
            <a:ext cx="1440000" cy="14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00" y="500400"/>
            <a:ext cx="1898336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365125"/>
            <a:ext cx="6120000" cy="900000"/>
          </a:xfrm>
        </p:spPr>
        <p:txBody>
          <a:bodyPr>
            <a:noAutofit/>
          </a:bodyPr>
          <a:lstStyle/>
          <a:p>
            <a:r>
              <a:rPr lang="nl-NL" sz="4000" b="1" dirty="0"/>
              <a:t>Een greep </a:t>
            </a:r>
            <a:r>
              <a:rPr lang="nl-NL" sz="4000" b="1" dirty="0" smtClean="0"/>
              <a:t>uit de artiestenstal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4906"/>
            <a:ext cx="5181600" cy="4712057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Ayreon</a:t>
            </a:r>
          </a:p>
          <a:p>
            <a:pPr marL="0" indent="0">
              <a:buNone/>
            </a:pP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  <a:p>
            <a:r>
              <a:rPr lang="nl-NL" dirty="0" smtClean="0"/>
              <a:t>Earthside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Edward Reekers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4906"/>
            <a:ext cx="5181600" cy="4712057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Flying Colors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r>
              <a:rPr lang="nl-NL" dirty="0" smtClean="0"/>
              <a:t>Paul Gilbert</a:t>
            </a:r>
            <a:br>
              <a:rPr lang="nl-NL" dirty="0" smtClean="0"/>
            </a:b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Yngwie Malmsteen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91" y="4736962"/>
            <a:ext cx="1440000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3100934"/>
            <a:ext cx="1440000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1464815"/>
            <a:ext cx="1440000" cy="14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4736962"/>
            <a:ext cx="1440000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1464815"/>
            <a:ext cx="144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00" y="3100934"/>
            <a:ext cx="1440000" cy="14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00" y="500400"/>
            <a:ext cx="2321189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360000"/>
            <a:ext cx="6120000" cy="900000"/>
          </a:xfrm>
        </p:spPr>
        <p:txBody>
          <a:bodyPr>
            <a:noAutofit/>
          </a:bodyPr>
          <a:lstStyle/>
          <a:p>
            <a:r>
              <a:rPr lang="nl-NL" sz="4000" b="1" dirty="0"/>
              <a:t>Een greep uit de </a:t>
            </a:r>
            <a:r>
              <a:rPr lang="nl-NL" sz="4000" b="1" dirty="0" smtClean="0"/>
              <a:t>artiestenstal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94" y="1464906"/>
            <a:ext cx="5198706" cy="4712057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David Paich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Steve Lukather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TOTO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4906"/>
            <a:ext cx="5181600" cy="4712057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Matteo Mancuso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Michael Landau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 smtClean="0"/>
              <a:t>Robby Krieger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91" y="3096317"/>
            <a:ext cx="1440000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91" y="1464906"/>
            <a:ext cx="1440000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91" y="4736962"/>
            <a:ext cx="1440000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1464906"/>
            <a:ext cx="1440000" cy="14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3100934"/>
            <a:ext cx="144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4736962"/>
            <a:ext cx="1440000" cy="14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94" y="277001"/>
            <a:ext cx="1560672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753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/>
              <a:t>Een greep uit de </a:t>
            </a:r>
            <a:r>
              <a:rPr lang="nl-NL" sz="3600" b="1" dirty="0" smtClean="0"/>
              <a:t>artiestenstal</a:t>
            </a:r>
            <a:br>
              <a:rPr lang="nl-NL" sz="3600" b="1" dirty="0" smtClean="0"/>
            </a:br>
            <a:r>
              <a:rPr lang="nl-NL" sz="3600" b="1" dirty="0" smtClean="0"/>
              <a:t>The Funk Garage &amp; Cool Green Recordings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94" y="1464906"/>
            <a:ext cx="5198706" cy="4712057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Candy Dulfer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Dumpstaphunk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Maceo Parker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4906"/>
            <a:ext cx="5181600" cy="4712057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Crippled Black Phoenix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De Staat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 smtClean="0"/>
              <a:t>Hollis Brown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91" y="1455672"/>
            <a:ext cx="1440000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91" y="3101031"/>
            <a:ext cx="1440000" cy="14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09" y="4736962"/>
            <a:ext cx="1440000" cy="14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92" y="3101031"/>
            <a:ext cx="1440000" cy="14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92" y="4736962"/>
            <a:ext cx="1440000" cy="14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14" y="1465003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804</Words>
  <Application>Microsoft Office PowerPoint</Application>
  <PresentationFormat>Widescreen</PresentationFormat>
  <Paragraphs>193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Van opname naar draaitafel</vt:lpstr>
      <vt:lpstr>Wie en wat is Mascot Label Group?</vt:lpstr>
      <vt:lpstr>Een greep uit de artiestenstal</vt:lpstr>
      <vt:lpstr>Een greep uit de artiestenstal</vt:lpstr>
      <vt:lpstr>Een greep uit de artiestenstal</vt:lpstr>
      <vt:lpstr>Een greep uit de artiestenstal</vt:lpstr>
      <vt:lpstr>Een greep uit de artiestenstal</vt:lpstr>
      <vt:lpstr>Een greep uit de artiestenstal</vt:lpstr>
      <vt:lpstr>Een greep uit de artiestenstal The Funk Garage &amp; Cool Green Recordings</vt:lpstr>
      <vt:lpstr>Een greep uit de artiestenstal Distributed Labels</vt:lpstr>
      <vt:lpstr>Webstores – Worldwide / UK /US</vt:lpstr>
      <vt:lpstr>Het vinyl proces – Van aanleveren tot compleet product Fase 1</vt:lpstr>
      <vt:lpstr>Het vinyl proces – Van aanleveren tot compleet product Fase 2</vt:lpstr>
      <vt:lpstr>Het vinyl proces – Van aanleveren tot compleet product Fase 2</vt:lpstr>
      <vt:lpstr>Het vinyl proces – Van aanleveren tot compleet product Fase 2</vt:lpstr>
      <vt:lpstr>Het vinyl proces – Van aanleveren tot compleet product Fase 2</vt:lpstr>
      <vt:lpstr>Het vinyl proces – Van aanleveren tot compleet product Fase 3</vt:lpstr>
      <vt:lpstr>Het vinyl proces – Van aanleveren tot compleet product Fase 4</vt:lpstr>
      <vt:lpstr>Het vinyl proces – Van aanleveren tot compleet product Fase 5</vt:lpstr>
      <vt:lpstr>Dit was het!</vt:lpstr>
      <vt:lpstr>Kortingscode: audioclub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opname naar draaitafel</dc:title>
  <dc:creator>M. Burgstad</dc:creator>
  <cp:lastModifiedBy>M. Burgstad</cp:lastModifiedBy>
  <cp:revision>38</cp:revision>
  <dcterms:created xsi:type="dcterms:W3CDTF">2023-11-19T08:04:36Z</dcterms:created>
  <dcterms:modified xsi:type="dcterms:W3CDTF">2023-11-19T12:41:51Z</dcterms:modified>
</cp:coreProperties>
</file>